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89" r:id="rId21"/>
    <p:sldId id="279" r:id="rId22"/>
    <p:sldId id="287" r:id="rId23"/>
    <p:sldId id="288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14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108" y="1068070"/>
            <a:ext cx="8439150" cy="467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872" cy="685799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1676400"/>
            <a:ext cx="71628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Особенности организации и проведения </a:t>
            </a:r>
            <a:r>
              <a:rPr lang="ru-RU" sz="2800" dirty="0" err="1" smtClean="0">
                <a:solidFill>
                  <a:schemeClr val="tx1"/>
                </a:solidFill>
              </a:rPr>
              <a:t>ГИА</a:t>
            </a:r>
            <a:r>
              <a:rPr lang="ru-RU" sz="2800" dirty="0" smtClean="0">
                <a:solidFill>
                  <a:schemeClr val="tx1"/>
                </a:solidFill>
              </a:rPr>
              <a:t> - 11 в 2024 году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189608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 dirty="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 dirty="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 dirty="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 dirty="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 dirty="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/>
                <a:gridCol w="5166995"/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(директору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школы)!!!!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4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4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4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-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4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4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sz="24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  <a:hlinkClick r:id="rId2"/>
              </a:rPr>
              <a:t>http://check.ege.edu.ru/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367665"/>
            <a:ext cx="8249920" cy="7112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480"/>
              </a:spcBef>
            </a:pPr>
            <a:r>
              <a:rPr sz="2400" dirty="0"/>
              <a:t>Как </a:t>
            </a:r>
            <a:r>
              <a:rPr sz="2400" spc="-5" dirty="0"/>
              <a:t>получить федеральную медаль </a:t>
            </a:r>
            <a:r>
              <a:rPr sz="2400" dirty="0"/>
              <a:t>«За </a:t>
            </a:r>
            <a:r>
              <a:rPr sz="2400" spc="-5" dirty="0"/>
              <a:t>особые </a:t>
            </a:r>
            <a:r>
              <a:rPr sz="2400" spc="-20" dirty="0"/>
              <a:t>успехи </a:t>
            </a:r>
            <a:r>
              <a:rPr sz="2400" dirty="0"/>
              <a:t>в </a:t>
            </a:r>
            <a:r>
              <a:rPr sz="2400" spc="-515" dirty="0"/>
              <a:t> </a:t>
            </a:r>
            <a:r>
              <a:rPr sz="2400" spc="-5" dirty="0"/>
              <a:t>учении»?</a:t>
            </a:r>
            <a:endParaRPr sz="2400" dirty="0"/>
          </a:p>
        </p:txBody>
      </p:sp>
      <p:grpSp>
        <p:nvGrpSpPr>
          <p:cNvPr id="4" name="object 4"/>
          <p:cNvGrpSpPr/>
          <p:nvPr/>
        </p:nvGrpSpPr>
        <p:grpSpPr>
          <a:xfrm>
            <a:off x="6019800" y="4211709"/>
            <a:ext cx="3429000" cy="2629807"/>
            <a:chOff x="3891127" y="3607759"/>
            <a:chExt cx="4170045" cy="30149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1127" y="3607759"/>
              <a:ext cx="4169705" cy="30143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599" y="3755986"/>
              <a:ext cx="3657600" cy="2502408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558165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92037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object 2"/>
          <p:cNvSpPr txBox="1">
            <a:spLocks noGrp="1"/>
          </p:cNvSpPr>
          <p:nvPr>
            <p:ph type="body" idx="1"/>
          </p:nvPr>
        </p:nvSpPr>
        <p:spPr>
          <a:xfrm>
            <a:off x="356108" y="1068070"/>
            <a:ext cx="8439150" cy="718787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 algn="just">
              <a:lnSpc>
                <a:spcPts val="2520"/>
              </a:lnSpc>
              <a:spcBef>
                <a:spcPts val="480"/>
              </a:spcBef>
            </a:pPr>
            <a:r>
              <a:rPr sz="3200" dirty="0">
                <a:solidFill>
                  <a:srgbClr val="FF0000"/>
                </a:solidFill>
              </a:rPr>
              <a:t>Как </a:t>
            </a:r>
            <a:r>
              <a:rPr sz="3200" spc="-5" dirty="0">
                <a:solidFill>
                  <a:srgbClr val="FF0000"/>
                </a:solidFill>
              </a:rPr>
              <a:t>получить федеральную медаль </a:t>
            </a:r>
            <a:r>
              <a:rPr sz="3200" dirty="0">
                <a:solidFill>
                  <a:srgbClr val="FF0000"/>
                </a:solidFill>
              </a:rPr>
              <a:t>«За </a:t>
            </a:r>
            <a:r>
              <a:rPr sz="3200" spc="-5" dirty="0">
                <a:solidFill>
                  <a:srgbClr val="FF0000"/>
                </a:solidFill>
              </a:rPr>
              <a:t>особые </a:t>
            </a:r>
            <a:r>
              <a:rPr sz="3200" spc="-20" dirty="0">
                <a:solidFill>
                  <a:srgbClr val="FF0000"/>
                </a:solidFill>
              </a:rPr>
              <a:t>успехи </a:t>
            </a:r>
            <a:r>
              <a:rPr sz="3200" dirty="0">
                <a:solidFill>
                  <a:srgbClr val="FF0000"/>
                </a:solidFill>
              </a:rPr>
              <a:t>в </a:t>
            </a:r>
            <a:r>
              <a:rPr sz="3200" spc="-515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учении»?</a:t>
            </a:r>
            <a:endParaRPr sz="32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2961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3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405495" cy="623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баллы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поступлении</a:t>
            </a:r>
            <a:endParaRPr sz="2400">
              <a:latin typeface="Cambria"/>
              <a:cs typeface="Cambria"/>
            </a:endParaRPr>
          </a:p>
          <a:p>
            <a:pPr marL="12700" marR="259079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Учтите,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что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официально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установленные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 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самых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популярных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университетов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страны,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скорее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формальность,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чем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руководство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действию.</a:t>
            </a:r>
            <a:endParaRPr sz="2400">
              <a:latin typeface="Cambria"/>
              <a:cs typeface="Cambria"/>
            </a:endParaRPr>
          </a:p>
          <a:p>
            <a:pPr marL="12700" marR="591820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Нередко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зачисления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на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бюджет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таких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ВУЗах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достаточно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100-бальных</a:t>
            </a:r>
            <a:r>
              <a:rPr sz="24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результатов.</a:t>
            </a:r>
            <a:endParaRPr sz="2400">
              <a:latin typeface="Cambria"/>
              <a:cs typeface="Cambria"/>
            </a:endParaRPr>
          </a:p>
          <a:p>
            <a:pPr marL="12700" marR="765175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Борьба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бюджетные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места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разгорается</a:t>
            </a:r>
            <a:r>
              <a:rPr sz="24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между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обладателями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золотых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медалей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дополнительных</a:t>
            </a:r>
            <a:endParaRPr sz="2400">
              <a:latin typeface="Cambria"/>
              <a:cs typeface="Cambria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баллов,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получить за особые достижения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победы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олимпиадах.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2024</a:t>
            </a:r>
            <a:r>
              <a:rPr sz="2400" b="1" spc="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C00000"/>
                </a:solidFill>
                <a:latin typeface="Cambria"/>
                <a:cs typeface="Cambria"/>
              </a:rPr>
              <a:t>году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утверждены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5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достижений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ВУЗы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могут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давать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поступающим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баллы: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идеальное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сочинение;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золотая</a:t>
            </a:r>
            <a:r>
              <a:rPr sz="2400" b="1" spc="-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медаль;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отличием;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портфолио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перечнем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личных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волонтерство....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723"/>
            <a:ext cx="8939149" cy="664845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1" y="1332687"/>
            <a:ext cx="7303770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u="heavy" spc="-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3049270"/>
            <a:ext cx="8517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u="heavy" spc="-28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u="heavy" spc="-8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254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3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sz="2400" b="1" u="heavy" spc="-45" dirty="0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  <a:hlinkClick r:id="rId2"/>
              </a:rPr>
              <a:t>www.rustest.ru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 </a:t>
            </a:r>
            <a:r>
              <a:rPr sz="2400" b="1" spc="30" dirty="0">
                <a:solidFill>
                  <a:srgbClr val="404040"/>
                </a:solidFill>
                <a:latin typeface="Cambria"/>
                <a:cs typeface="Cambria"/>
              </a:rPr>
              <a:t>сайт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Федерального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центра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Тестирования</a:t>
            </a:r>
            <a:endParaRPr sz="240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С</a:t>
            </a:r>
            <a:r>
              <a:rPr sz="2400" u="heavy" spc="-105" smtClean="0">
                <a:uFill>
                  <a:solidFill>
                    <a:srgbClr val="FF0000"/>
                  </a:solidFill>
                </a:uFill>
              </a:rPr>
              <a:t>А</a:t>
            </a:r>
            <a:r>
              <a:rPr sz="2400" u="heavy" spc="-100" smtClean="0">
                <a:uFill>
                  <a:solidFill>
                    <a:srgbClr val="FF0000"/>
                  </a:solidFill>
                </a:uFill>
              </a:rPr>
              <a:t>Й</a:t>
            </a: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Т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Ы</a:t>
            </a:r>
            <a:r>
              <a:rPr lang="ru-RU" sz="2400" u="heavy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229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90" smtClean="0">
                <a:uFill>
                  <a:solidFill>
                    <a:srgbClr val="FF0000"/>
                  </a:solidFill>
                </a:uFill>
              </a:rPr>
              <a:t>В</a:t>
            </a:r>
            <a:r>
              <a:rPr lang="ru-RU" sz="2400" u="heavy" spc="90" dirty="0" smtClean="0">
                <a:uFill>
                  <a:solidFill>
                    <a:srgbClr val="FF0000"/>
                  </a:solidFill>
                </a:uFill>
              </a:rPr>
              <a:t>  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П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М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ОЩ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Ь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26181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 dirty="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 err="1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 err="1" smtClean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образования и</a:t>
            </a:r>
            <a:endParaRPr sz="2800" dirty="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7"/>
            <a:ext cx="55118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1800" b="1" spc="-10" dirty="0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учащиеся,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18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18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допуск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итоговому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сочинению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234430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750" y="2343175"/>
            <a:ext cx="5546725" cy="36996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478028"/>
            <a:ext cx="7285355" cy="21647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ФИПИ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корректировки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структуру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критерии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оценивания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100"/>
              </a:lnSpc>
              <a:spcBef>
                <a:spcPts val="994"/>
              </a:spcBef>
              <a:buClr>
                <a:srgbClr val="001F5F"/>
              </a:buClr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изменились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некоторых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заданий,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снизился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максимальный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первичный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нескольким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8961"/>
            <a:ext cx="7725409" cy="30130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Важно!</a:t>
            </a:r>
            <a:endParaRPr sz="2200" dirty="0">
              <a:latin typeface="Cambria"/>
              <a:cs typeface="Cambria"/>
            </a:endParaRPr>
          </a:p>
          <a:p>
            <a:pPr marL="12700" marR="951230">
              <a:lnSpc>
                <a:spcPts val="2380"/>
              </a:lnSpc>
              <a:spcBef>
                <a:spcPts val="165"/>
              </a:spcBef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Получить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 err="1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lang="ru-RU" sz="2200" b="1" spc="20" dirty="0" smtClean="0">
                <a:solidFill>
                  <a:srgbClr val="001F5F"/>
                </a:solidFill>
                <a:latin typeface="Cambria"/>
                <a:cs typeface="Cambria"/>
              </a:rPr>
              <a:t>основного </a:t>
            </a:r>
            <a:r>
              <a:rPr sz="2200" b="1" spc="-15" dirty="0" err="1" smtClean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200" b="1" spc="-15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70" dirty="0" smtClean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образования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2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смогут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205"/>
              </a:lnSpc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преодолевшие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375"/>
              </a:lnSpc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предметам: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Cambria"/>
                <a:cs typeface="Cambria"/>
              </a:rPr>
              <a:t>русскому</a:t>
            </a:r>
            <a:r>
              <a:rPr sz="22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языку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2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2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(базовой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200" dirty="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профильной)....</a:t>
            </a:r>
            <a:endParaRPr sz="2200" dirty="0">
              <a:latin typeface="Cambria"/>
              <a:cs typeface="Cambria"/>
            </a:endParaRPr>
          </a:p>
          <a:p>
            <a:pPr marL="241300" marR="5080" indent="-228600">
              <a:lnSpc>
                <a:spcPts val="2590"/>
              </a:lnSpc>
              <a:spcBef>
                <a:spcPts val="12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следующие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пороги:...</a:t>
            </a:r>
            <a:endParaRPr sz="2400" dirty="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281" y="3000281"/>
            <a:ext cx="8684318" cy="32004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42696"/>
            <a:ext cx="8575675" cy="20288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76530" algn="just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территории </a:t>
            </a:r>
            <a:r>
              <a:rPr sz="1800" b="1" spc="-15" dirty="0">
                <a:solidFill>
                  <a:srgbClr val="001F5F"/>
                </a:solidFill>
                <a:latin typeface="Cambria"/>
                <a:cs typeface="Cambria"/>
              </a:rPr>
              <a:t>России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существуют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две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группы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высших учебных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заведений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.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Первая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 является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подконтрольной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. Соответственно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их 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комиссии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1800" b="1" spc="-35" dirty="0">
                <a:solidFill>
                  <a:srgbClr val="001F5F"/>
                </a:solidFill>
                <a:latin typeface="Cambria"/>
                <a:cs typeface="Cambria"/>
              </a:rPr>
              <a:t>ходе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приемной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компании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руководствуются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рекомендациями</a:t>
            </a:r>
            <a:endParaRPr sz="1800">
              <a:latin typeface="Cambria"/>
              <a:cs typeface="Cambria"/>
            </a:endParaRPr>
          </a:p>
          <a:p>
            <a:pPr marL="12700" algn="just">
              <a:lnSpc>
                <a:spcPts val="1820"/>
              </a:lnSpc>
            </a:pP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данного</a:t>
            </a:r>
            <a:r>
              <a:rPr sz="1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ведомства.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ts val="1939"/>
              </a:lnSpc>
              <a:spcBef>
                <a:spcPts val="145"/>
              </a:spcBef>
            </a:pP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Вторая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неподконтрольна</a:t>
            </a:r>
            <a:r>
              <a:rPr sz="18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может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устанавливать</a:t>
            </a:r>
            <a:r>
              <a:rPr sz="1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свои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потенциальных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абитуриентов.</a:t>
            </a:r>
            <a:endParaRPr sz="1800">
              <a:latin typeface="Cambria"/>
              <a:cs typeface="Cambria"/>
            </a:endParaRPr>
          </a:p>
          <a:p>
            <a:pPr marL="12700" marR="1027430" indent="50165">
              <a:lnSpc>
                <a:spcPts val="1939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ВУЗов,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обязаны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выполнять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требования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Минобрнауки, </a:t>
            </a:r>
            <a:r>
              <a:rPr sz="1800" b="1" spc="-3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такие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проходные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баллы</a:t>
            </a:r>
            <a:r>
              <a:rPr sz="18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по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всем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предметам:..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2362200"/>
            <a:ext cx="6831532" cy="4440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623</Words>
  <Application>Microsoft Office PowerPoint</Application>
  <PresentationFormat>Экран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Презентация PowerPoint</vt:lpstr>
      <vt:lpstr>Презентация PowerPoint</vt:lpstr>
      <vt:lpstr>Особенности ЕГЭ</vt:lpstr>
      <vt:lpstr>Участники ЕГЭ-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Презентация PowerPoint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Презентация PowerPoint</vt:lpstr>
      <vt:lpstr>Как получить федеральную медаль «За особые успехи в  учении»?</vt:lpstr>
      <vt:lpstr>Презентация PowerPoint</vt:lpstr>
      <vt:lpstr>Презентация PowerPoint</vt:lpstr>
      <vt:lpstr>Презентация PowerPoint</vt:lpstr>
      <vt:lpstr>САЙТЫ  В  ПОМОЩЬ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laptop1</cp:lastModifiedBy>
  <cp:revision>3</cp:revision>
  <dcterms:created xsi:type="dcterms:W3CDTF">2023-10-01T17:45:10Z</dcterms:created>
  <dcterms:modified xsi:type="dcterms:W3CDTF">2024-02-26T07:25:45Z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